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34.jpeg" ContentType="image/jpeg"/>
  <Override PartName="/ppt/media/image6.png" ContentType="image/png"/>
  <Override PartName="/ppt/media/image7.png" ContentType="image/png"/>
  <Override PartName="/ppt/media/image8.png" ContentType="image/png"/>
  <Override PartName="/ppt/media/image10.jpeg" ContentType="image/jpeg"/>
  <Override PartName="/ppt/media/image11.png" ContentType="image/png"/>
  <Override PartName="/ppt/media/image12.png" ContentType="image/png"/>
  <Override PartName="/ppt/media/image13.jpeg" ContentType="image/jpeg"/>
  <Override PartName="/ppt/media/image14.png" ContentType="image/png"/>
  <Override PartName="/ppt/media/image35.jpeg" ContentType="image/jpeg"/>
  <Override PartName="/ppt/media/image15.png" ContentType="image/png"/>
  <Override PartName="/ppt/media/image16.png" ContentType="image/png"/>
  <Override PartName="/ppt/media/image24.jpeg" ContentType="image/jpeg"/>
  <Override PartName="/ppt/media/image17.png" ContentType="image/png"/>
  <Override PartName="/ppt/media/image18.png" ContentType="image/png"/>
  <Override PartName="/ppt/media/image22.png" ContentType="image/png"/>
  <Override PartName="/ppt/media/image19.jpeg" ContentType="image/jpeg"/>
  <Override PartName="/ppt/media/image20.jpeg" ContentType="image/jpeg"/>
  <Override PartName="/ppt/media/image21.png" ContentType="image/png"/>
  <Override PartName="/ppt/media/image23.png" ContentType="image/png"/>
  <Override PartName="/ppt/media/image25.png" ContentType="image/png"/>
  <Override PartName="/ppt/media/image37.png" ContentType="image/png"/>
  <Override PartName="/ppt/media/image26.jpeg" ContentType="image/jpe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jpeg" ContentType="image/jpeg"/>
  <Override PartName="/ppt/media/image32.png" ContentType="image/png"/>
  <Override PartName="/ppt/media/image33.png" ContentType="image/png"/>
  <Override PartName="/ppt/media/image36.png" ContentType="image/png"/>
  <Override PartName="/ppt/media/image38.png" ContentType="image/png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6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5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116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sv-SE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Klicka för att redigera rubriktextens format</a:t>
            </a:r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v-SE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Klicka för att redigera dispositionstextens format</a:t>
            </a:r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v-SE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Andra dispositionsnivån</a:t>
            </a:r>
            <a:endParaRPr lang="sv-SE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v-SE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Tredje dispositionsnivån</a:t>
            </a:r>
            <a:endParaRPr lang="sv-SE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v-S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Fjärde dispositionsnivån</a:t>
            </a:r>
            <a:endParaRPr lang="sv-S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v-S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Femte dispositionsnivån</a:t>
            </a:r>
            <a:endParaRPr lang="sv-S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v-S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Sjätte dispositionsnivån</a:t>
            </a:r>
            <a:endParaRPr lang="sv-S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v-S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Sjunde dispositionsnivån</a:t>
            </a:r>
            <a:endParaRPr lang="sv-S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sv-SE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&lt;datum/tid&gt;</a:t>
            </a:r>
            <a:endParaRPr lang="sv-SE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sv-SE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&lt;sidfot&gt;</a:t>
            </a:r>
            <a:endParaRPr lang="sv-SE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16DDB23F-CC85-45F3-8A88-D9CA7F41B5BD}" type="slidenum">
              <a:rPr lang="sv-SE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&lt;nummer&gt;</a:t>
            </a:fld>
            <a:endParaRPr lang="sv-SE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sv-SE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Klicka för att redigera rubriktextens format</a:t>
            </a:r>
            <a:endParaRPr lang="sv-S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v-SE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Klicka för att redigera dispositionstextens format</a:t>
            </a:r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v-SE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Andra dispositionsnivån</a:t>
            </a:r>
            <a:endParaRPr lang="sv-SE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v-SE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Tredje dispositionsnivån</a:t>
            </a:r>
            <a:endParaRPr lang="sv-SE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v-S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Fjärde dispositionsnivån</a:t>
            </a:r>
            <a:endParaRPr lang="sv-S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v-S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Femte dispositionsnivån</a:t>
            </a:r>
            <a:endParaRPr lang="sv-S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v-S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Sjätte dispositionsnivån</a:t>
            </a:r>
            <a:endParaRPr lang="sv-S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v-S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Sjunde dispositionsnivån</a:t>
            </a:r>
            <a:endParaRPr lang="sv-S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sv-SE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&lt;datum/tid&gt;</a:t>
            </a:r>
            <a:endParaRPr lang="sv-SE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sv-SE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&lt;sidfot&gt;</a:t>
            </a:r>
            <a:endParaRPr lang="sv-SE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9349D619-7835-42D4-B588-E185455A339E}" type="slidenum">
              <a:rPr lang="sv-SE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&lt;nummer&gt;</a:t>
            </a:fld>
            <a:endParaRPr lang="sv-SE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1259640" y="1237320"/>
            <a:ext cx="7559640" cy="263160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lang="sv-SE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Klicka här för att ändra format</a:t>
            </a:r>
            <a:endParaRPr lang="sv-SE" sz="198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1259640" y="3970800"/>
            <a:ext cx="7559640" cy="182484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lang="sv-SE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Klicka här för att ändra format på underrubrik i bakgrunden</a:t>
            </a:r>
            <a:endParaRPr lang="sv-S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dt"/>
          </p:nvPr>
        </p:nvSpPr>
        <p:spPr>
          <a:xfrm>
            <a:off x="692640" y="7007040"/>
            <a:ext cx="2267640" cy="4021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sv-SE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2016-01-27</a:t>
            </a:r>
            <a:endParaRPr lang="sv-S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ftr"/>
          </p:nvPr>
        </p:nvSpPr>
        <p:spPr>
          <a:xfrm>
            <a:off x="3338640" y="7007040"/>
            <a:ext cx="3401640" cy="402120"/>
          </a:xfrm>
          <a:prstGeom prst="rect">
            <a:avLst/>
          </a:prstGeom>
        </p:spPr>
        <p:txBody>
          <a:bodyPr anchor="ctr"/>
          <a:p>
            <a:endParaRPr lang="sv-SE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sldNum"/>
          </p:nvPr>
        </p:nvSpPr>
        <p:spPr>
          <a:xfrm>
            <a:off x="7118640" y="7007040"/>
            <a:ext cx="2267640" cy="40212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B693ADDC-5D7A-467A-A9D1-A03246C8CAC2}" type="slidenum">
              <a:rPr lang="sv-SE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&lt;nummer&gt;</a:t>
            </a:fld>
            <a:endParaRPr lang="sv-S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jpe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" descr=""/>
          <p:cNvPicPr/>
          <p:nvPr/>
        </p:nvPicPr>
        <p:blipFill>
          <a:blip r:embed="rId1"/>
          <a:stretch/>
        </p:blipFill>
        <p:spPr>
          <a:xfrm>
            <a:off x="468720" y="353880"/>
            <a:ext cx="9142560" cy="6856920"/>
          </a:xfrm>
          <a:prstGeom prst="rect">
            <a:avLst/>
          </a:prstGeom>
          <a:ln>
            <a:noFill/>
          </a:ln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3852000" y="2592000"/>
            <a:ext cx="2556000" cy="68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3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Milstolpar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1918800" y="1209600"/>
            <a:ext cx="6280200" cy="4550400"/>
          </a:xfrm>
          <a:prstGeom prst="rect">
            <a:avLst/>
          </a:prstGeom>
          <a:ln>
            <a:noFill/>
          </a:ln>
        </p:spPr>
      </p:pic>
      <p:sp>
        <p:nvSpPr>
          <p:cNvPr id="143" name="TextShape 1"/>
          <p:cNvSpPr txBox="1"/>
          <p:nvPr/>
        </p:nvSpPr>
        <p:spPr>
          <a:xfrm>
            <a:off x="2844000" y="648000"/>
            <a:ext cx="5330160" cy="48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Den första bilden från brädgården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1940040" y="1377720"/>
            <a:ext cx="6152040" cy="3950280"/>
          </a:xfrm>
          <a:prstGeom prst="rect">
            <a:avLst/>
          </a:prstGeom>
          <a:ln>
            <a:noFill/>
          </a:ln>
        </p:spPr>
      </p:pic>
      <p:sp>
        <p:nvSpPr>
          <p:cNvPr id="145" name="TextShape 1"/>
          <p:cNvSpPr txBox="1"/>
          <p:nvPr/>
        </p:nvSpPr>
        <p:spPr>
          <a:xfrm>
            <a:off x="1692000" y="1152000"/>
            <a:ext cx="6718680" cy="402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1927, första lastbilen, dags att pensionera hästen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" descr=""/>
          <p:cNvPicPr/>
          <p:nvPr/>
        </p:nvPicPr>
        <p:blipFill>
          <a:blip r:embed="rId1"/>
          <a:stretch/>
        </p:blipFill>
        <p:spPr>
          <a:xfrm>
            <a:off x="355680" y="1260000"/>
            <a:ext cx="6142680" cy="5021640"/>
          </a:xfrm>
          <a:prstGeom prst="rect">
            <a:avLst/>
          </a:prstGeom>
          <a:ln>
            <a:noFill/>
          </a:ln>
        </p:spPr>
      </p:pic>
      <p:pic>
        <p:nvPicPr>
          <p:cNvPr id="147" name="" descr=""/>
          <p:cNvPicPr/>
          <p:nvPr/>
        </p:nvPicPr>
        <p:blipFill>
          <a:blip r:embed="rId2"/>
          <a:stretch/>
        </p:blipFill>
        <p:spPr>
          <a:xfrm>
            <a:off x="5994000" y="1342440"/>
            <a:ext cx="3789000" cy="2257200"/>
          </a:xfrm>
          <a:prstGeom prst="rect">
            <a:avLst/>
          </a:prstGeom>
          <a:ln>
            <a:noFill/>
          </a:ln>
        </p:spPr>
      </p:pic>
      <p:sp>
        <p:nvSpPr>
          <p:cNvPr id="148" name="TextShape 1"/>
          <p:cNvSpPr txBox="1"/>
          <p:nvPr/>
        </p:nvSpPr>
        <p:spPr>
          <a:xfrm>
            <a:off x="3744000" y="576000"/>
            <a:ext cx="3128040" cy="48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Branden i juni 1939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" descr=""/>
          <p:cNvPicPr/>
          <p:nvPr/>
        </p:nvPicPr>
        <p:blipFill>
          <a:blip r:embed="rId1"/>
          <a:stretch/>
        </p:blipFill>
        <p:spPr>
          <a:xfrm>
            <a:off x="1512720" y="1762200"/>
            <a:ext cx="7217640" cy="3961440"/>
          </a:xfrm>
          <a:prstGeom prst="rect">
            <a:avLst/>
          </a:prstGeom>
          <a:ln>
            <a:noFill/>
          </a:ln>
        </p:spPr>
      </p:pic>
      <p:sp>
        <p:nvSpPr>
          <p:cNvPr id="150" name="TextShape 1"/>
          <p:cNvSpPr txBox="1"/>
          <p:nvPr/>
        </p:nvSpPr>
        <p:spPr>
          <a:xfrm>
            <a:off x="2232000" y="792000"/>
            <a:ext cx="6977880" cy="48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1960, Köpmansgatan Båstad, först i sitt slag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1" name="" descr=""/>
          <p:cNvPicPr/>
          <p:nvPr/>
        </p:nvPicPr>
        <p:blipFill>
          <a:blip r:embed="rId2"/>
          <a:stretch/>
        </p:blipFill>
        <p:spPr>
          <a:xfrm>
            <a:off x="4515480" y="4206600"/>
            <a:ext cx="4772520" cy="2813400"/>
          </a:xfrm>
          <a:prstGeom prst="rect">
            <a:avLst/>
          </a:prstGeom>
          <a:ln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6501240" y="200880"/>
            <a:ext cx="2858760" cy="7035120"/>
          </a:xfrm>
          <a:prstGeom prst="rect">
            <a:avLst/>
          </a:prstGeom>
          <a:ln>
            <a:noFill/>
          </a:ln>
        </p:spPr>
      </p:pic>
      <p:sp>
        <p:nvSpPr>
          <p:cNvPr id="153" name="CustomShape 1"/>
          <p:cNvSpPr/>
          <p:nvPr/>
        </p:nvSpPr>
        <p:spPr>
          <a:xfrm>
            <a:off x="1044000" y="900000"/>
            <a:ext cx="6480000" cy="6480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TextShape 2"/>
          <p:cNvSpPr txBox="1"/>
          <p:nvPr/>
        </p:nvSpPr>
        <p:spPr>
          <a:xfrm>
            <a:off x="1355760" y="990720"/>
            <a:ext cx="6096240" cy="971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Entreprenörsandan har alltid funnits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5" name="" descr=""/>
          <p:cNvPicPr/>
          <p:nvPr/>
        </p:nvPicPr>
        <p:blipFill>
          <a:blip r:embed="rId2"/>
          <a:stretch/>
        </p:blipFill>
        <p:spPr>
          <a:xfrm>
            <a:off x="826200" y="2059200"/>
            <a:ext cx="4914000" cy="1323360"/>
          </a:xfrm>
          <a:prstGeom prst="rect">
            <a:avLst/>
          </a:prstGeom>
          <a:ln>
            <a:noFill/>
          </a:ln>
        </p:spPr>
      </p:pic>
      <p:pic>
        <p:nvPicPr>
          <p:cNvPr id="156" name="" descr=""/>
          <p:cNvPicPr/>
          <p:nvPr/>
        </p:nvPicPr>
        <p:blipFill>
          <a:blip r:embed="rId3"/>
          <a:stretch/>
        </p:blipFill>
        <p:spPr>
          <a:xfrm>
            <a:off x="756000" y="3778920"/>
            <a:ext cx="3312000" cy="2665080"/>
          </a:xfrm>
          <a:prstGeom prst="rect">
            <a:avLst/>
          </a:prstGeom>
          <a:ln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" descr=""/>
          <p:cNvPicPr/>
          <p:nvPr/>
        </p:nvPicPr>
        <p:blipFill>
          <a:blip r:embed="rId1"/>
          <a:stretch/>
        </p:blipFill>
        <p:spPr>
          <a:xfrm>
            <a:off x="834840" y="912600"/>
            <a:ext cx="8453160" cy="5656320"/>
          </a:xfrm>
          <a:prstGeom prst="rect">
            <a:avLst/>
          </a:prstGeom>
          <a:ln>
            <a:noFill/>
          </a:ln>
        </p:spPr>
      </p:pic>
      <p:sp>
        <p:nvSpPr>
          <p:cNvPr id="158" name="TextShape 1"/>
          <p:cNvSpPr txBox="1"/>
          <p:nvPr/>
        </p:nvSpPr>
        <p:spPr>
          <a:xfrm>
            <a:off x="2340000" y="288360"/>
            <a:ext cx="6569280" cy="55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NP Nilsson Ängelholm, invigd 2008</a:t>
            </a:r>
            <a:r>
              <a:rPr b="1" lang="sv-SE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 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" descr=""/>
          <p:cNvPicPr/>
          <p:nvPr/>
        </p:nvPicPr>
        <p:blipFill>
          <a:blip r:embed="rId1"/>
          <a:stretch/>
        </p:blipFill>
        <p:spPr>
          <a:xfrm>
            <a:off x="545040" y="862920"/>
            <a:ext cx="9075960" cy="587592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3672000" y="2663640"/>
            <a:ext cx="2916000" cy="1224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3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Medarbetare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" descr=""/>
          <p:cNvPicPr/>
          <p:nvPr/>
        </p:nvPicPr>
        <p:blipFill>
          <a:blip r:embed="rId1"/>
          <a:stretch/>
        </p:blipFill>
        <p:spPr>
          <a:xfrm>
            <a:off x="2198880" y="1668960"/>
            <a:ext cx="5640480" cy="3659040"/>
          </a:xfrm>
          <a:prstGeom prst="rect">
            <a:avLst/>
          </a:prstGeom>
          <a:ln>
            <a:noFill/>
          </a:ln>
        </p:spPr>
      </p:pic>
      <p:sp>
        <p:nvSpPr>
          <p:cNvPr id="162" name="TextShape 1"/>
          <p:cNvSpPr txBox="1"/>
          <p:nvPr/>
        </p:nvSpPr>
        <p:spPr>
          <a:xfrm>
            <a:off x="3024000" y="936000"/>
            <a:ext cx="4894560" cy="48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Arbetsstyrkan i början på 1920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" descr=""/>
          <p:cNvPicPr/>
          <p:nvPr/>
        </p:nvPicPr>
        <p:blipFill>
          <a:blip r:embed="rId1"/>
          <a:stretch/>
        </p:blipFill>
        <p:spPr>
          <a:xfrm>
            <a:off x="468720" y="353880"/>
            <a:ext cx="9142560" cy="6856920"/>
          </a:xfrm>
          <a:prstGeom prst="rect">
            <a:avLst/>
          </a:prstGeom>
          <a:ln>
            <a:noFill/>
          </a:ln>
        </p:spPr>
      </p:pic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" descr=""/>
          <p:cNvPicPr/>
          <p:nvPr/>
        </p:nvPicPr>
        <p:blipFill>
          <a:blip r:embed="rId1"/>
          <a:srcRect l="0" t="0" r="0" b="13830"/>
          <a:stretch/>
        </p:blipFill>
        <p:spPr>
          <a:xfrm>
            <a:off x="862920" y="1412640"/>
            <a:ext cx="8353440" cy="4789440"/>
          </a:xfrm>
          <a:prstGeom prst="rect">
            <a:avLst/>
          </a:prstGeom>
          <a:ln>
            <a:noFill/>
          </a:ln>
        </p:spPr>
      </p:pic>
      <p:sp>
        <p:nvSpPr>
          <p:cNvPr id="164" name="TextShape 1"/>
          <p:cNvSpPr txBox="1"/>
          <p:nvPr/>
        </p:nvSpPr>
        <p:spPr>
          <a:xfrm>
            <a:off x="3960000" y="936000"/>
            <a:ext cx="2643480" cy="412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1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Arbetsstyrkan 2007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" descr=""/>
          <p:cNvPicPr/>
          <p:nvPr/>
        </p:nvPicPr>
        <p:blipFill>
          <a:blip r:embed="rId2"/>
          <a:stretch/>
        </p:blipFill>
        <p:spPr>
          <a:xfrm>
            <a:off x="2866680" y="969480"/>
            <a:ext cx="3973680" cy="4862160"/>
          </a:xfrm>
          <a:prstGeom prst="rect">
            <a:avLst/>
          </a:prstGeom>
          <a:ln>
            <a:noFill/>
          </a:ln>
        </p:spPr>
      </p:pic>
      <p:pic>
        <p:nvPicPr>
          <p:cNvPr id="166" name="" descr=""/>
          <p:cNvPicPr/>
          <p:nvPr/>
        </p:nvPicPr>
        <p:blipFill>
          <a:blip r:embed="rId3"/>
          <a:stretch/>
        </p:blipFill>
        <p:spPr>
          <a:xfrm>
            <a:off x="215640" y="1812600"/>
            <a:ext cx="3011040" cy="5387400"/>
          </a:xfrm>
          <a:prstGeom prst="rect">
            <a:avLst/>
          </a:prstGeom>
          <a:ln>
            <a:noFill/>
          </a:ln>
        </p:spPr>
      </p:pic>
      <p:pic>
        <p:nvPicPr>
          <p:cNvPr id="167" name="" descr=""/>
          <p:cNvPicPr/>
          <p:nvPr/>
        </p:nvPicPr>
        <p:blipFill>
          <a:blip r:embed="rId4"/>
          <a:stretch/>
        </p:blipFill>
        <p:spPr>
          <a:xfrm>
            <a:off x="6134760" y="711720"/>
            <a:ext cx="3800880" cy="5408280"/>
          </a:xfrm>
          <a:prstGeom prst="rect">
            <a:avLst/>
          </a:prstGeom>
          <a:ln>
            <a:noFill/>
          </a:ln>
        </p:spPr>
      </p:pic>
      <p:sp>
        <p:nvSpPr>
          <p:cNvPr id="168" name="TextShape 1"/>
          <p:cNvSpPr txBox="1"/>
          <p:nvPr/>
        </p:nvSpPr>
        <p:spPr>
          <a:xfrm>
            <a:off x="2111400" y="328320"/>
            <a:ext cx="5857560" cy="102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 </a:t>
            </a:r>
            <a:r>
              <a:rPr b="1" lang="sv-SE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Framför allt, duktiga medarbetare</a:t>
            </a:r>
            <a:endParaRPr lang="sv-SE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3168000" y="2663640"/>
            <a:ext cx="3852000" cy="1224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3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Affärsverksamhet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sv-SE" sz="3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     </a:t>
            </a:r>
            <a:r>
              <a:rPr b="1" lang="sv-SE" sz="3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Mål för NPN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1548000" y="1260000"/>
            <a:ext cx="7078320" cy="783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44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Utvecklingen från 1979-80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TextShape 2"/>
          <p:cNvSpPr txBox="1"/>
          <p:nvPr/>
        </p:nvSpPr>
        <p:spPr>
          <a:xfrm>
            <a:off x="2556000" y="2376000"/>
            <a:ext cx="4740120" cy="3657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1980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42,7 mkr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1989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123,6 mkr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1993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123,0 mkr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1999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155,3 mkr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2004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208,2 mkr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2015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305,0 mkr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2020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?   mkr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2664000" y="1080000"/>
            <a:ext cx="4440240" cy="783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44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Vad hände 2015?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TextShape 2"/>
          <p:cNvSpPr txBox="1"/>
          <p:nvPr/>
        </p:nvSpPr>
        <p:spPr>
          <a:xfrm>
            <a:off x="1548000" y="2520000"/>
            <a:ext cx="7174800" cy="2550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Försäljning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305 mkr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+   6,5 %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Personalkostnader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  65 mkr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+ 14,0 %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Övriga kostnader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  19 mkr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oförändrat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Resultat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     9 mkr         = ~3 %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3528000" y="1080000"/>
            <a:ext cx="3024000" cy="783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44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Vart vill vi?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TextShape 2"/>
          <p:cNvSpPr txBox="1"/>
          <p:nvPr/>
        </p:nvSpPr>
        <p:spPr>
          <a:xfrm>
            <a:off x="1008000" y="2520000"/>
            <a:ext cx="8280000" cy="330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Vårt mål för en trygg framtid  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500 mkr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 ?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3528000" y="1080000"/>
            <a:ext cx="3024000" cy="783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44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Vart vill vi?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TextShape 2"/>
          <p:cNvSpPr txBox="1"/>
          <p:nvPr/>
        </p:nvSpPr>
        <p:spPr>
          <a:xfrm>
            <a:off x="1008000" y="2520000"/>
            <a:ext cx="8280000" cy="330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Vårt mål för en trygg framtid  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500 mkr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 ?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Var befinner vi oss om 5 år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     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325 – 350 – 400 mkr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
</a:t>
            </a:r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1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1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1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     </a:t>
            </a:r>
            <a:r>
              <a:rPr b="1" lang="sv-SE" sz="1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1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1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+ 6,5        + 9,0        + 30,0</a:t>
            </a:r>
            <a:r>
              <a:rPr b="1" lang="sv-SE" sz="1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
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
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3528000" y="1080000"/>
            <a:ext cx="3024000" cy="783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44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Vart vill vi?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TextShape 2"/>
          <p:cNvSpPr txBox="1"/>
          <p:nvPr/>
        </p:nvSpPr>
        <p:spPr>
          <a:xfrm>
            <a:off x="1008000" y="2520000"/>
            <a:ext cx="8280000" cy="3716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Vårt mål för en trygg framtid  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500 mkr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 ?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Var befinner vi oss om 5 år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     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325 – 350 – 400 mkr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
</a:t>
            </a:r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1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1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1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     </a:t>
            </a:r>
            <a:r>
              <a:rPr b="1" lang="sv-SE" sz="1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1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1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+ 6,5        + 9,0        + 30,0</a:t>
            </a:r>
            <a:r>
              <a:rPr b="1" lang="sv-SE" sz="1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
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
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Var befinner vi oss om 10 år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400 – 450 – 500 mkr?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Kostnadsbilden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?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3024000" y="1080000"/>
            <a:ext cx="4059360" cy="783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44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Målbilden 2020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TextShape 2"/>
          <p:cNvSpPr txBox="1"/>
          <p:nvPr/>
        </p:nvSpPr>
        <p:spPr>
          <a:xfrm>
            <a:off x="1008000" y="2520000"/>
            <a:ext cx="8280000" cy="3370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Bruttovinst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35 %           idag 30 – 32 %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Personalkostnader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18 %           idag 20 – 22 %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Resultat TB2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	</a:t>
            </a:r>
            <a:r>
              <a:rPr b="1" lang="sv-SE" sz="2600" spc="-1" strike="noStrike" u="sng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&gt;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      5 %           idag knappt 3 %</a:t>
            </a:r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
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576000" y="2196000"/>
            <a:ext cx="8961840" cy="783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44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Vad innebär detta för er avdelning?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TextShape 2"/>
          <p:cNvSpPr txBox="1"/>
          <p:nvPr/>
        </p:nvSpPr>
        <p:spPr>
          <a:xfrm>
            <a:off x="1008000" y="2520000"/>
            <a:ext cx="8280000" cy="330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26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
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3380400" y="646200"/>
            <a:ext cx="5694840" cy="4256640"/>
          </a:xfrm>
          <a:prstGeom prst="rect">
            <a:avLst/>
          </a:prstGeom>
          <a:ln>
            <a:noFill/>
          </a:ln>
        </p:spPr>
      </p:pic>
      <p:pic>
        <p:nvPicPr>
          <p:cNvPr id="120" name="" descr=""/>
          <p:cNvPicPr/>
          <p:nvPr/>
        </p:nvPicPr>
        <p:blipFill>
          <a:blip r:embed="rId2"/>
          <a:stretch/>
        </p:blipFill>
        <p:spPr>
          <a:xfrm>
            <a:off x="871200" y="653040"/>
            <a:ext cx="2145600" cy="3882600"/>
          </a:xfrm>
          <a:prstGeom prst="rect">
            <a:avLst/>
          </a:prstGeom>
          <a:ln>
            <a:noFill/>
          </a:ln>
        </p:spPr>
      </p:pic>
      <p:pic>
        <p:nvPicPr>
          <p:cNvPr id="121" name="" descr=""/>
          <p:cNvPicPr/>
          <p:nvPr/>
        </p:nvPicPr>
        <p:blipFill>
          <a:blip r:embed="rId3"/>
          <a:stretch/>
        </p:blipFill>
        <p:spPr>
          <a:xfrm>
            <a:off x="906840" y="4713840"/>
            <a:ext cx="4104360" cy="2637720"/>
          </a:xfrm>
          <a:prstGeom prst="rect">
            <a:avLst/>
          </a:prstGeom>
          <a:ln>
            <a:noFill/>
          </a:ln>
        </p:spPr>
      </p:pic>
      <p:sp>
        <p:nvSpPr>
          <p:cNvPr id="122" name="Line 1"/>
          <p:cNvSpPr/>
          <p:nvPr/>
        </p:nvSpPr>
        <p:spPr>
          <a:xfrm>
            <a:off x="906840" y="4713840"/>
            <a:ext cx="406116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Line 2"/>
          <p:cNvSpPr/>
          <p:nvPr/>
        </p:nvSpPr>
        <p:spPr>
          <a:xfrm>
            <a:off x="928440" y="7341840"/>
            <a:ext cx="406116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Line 3"/>
          <p:cNvSpPr/>
          <p:nvPr/>
        </p:nvSpPr>
        <p:spPr>
          <a:xfrm>
            <a:off x="906840" y="4713840"/>
            <a:ext cx="21600" cy="2628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Line 4"/>
          <p:cNvSpPr/>
          <p:nvPr/>
        </p:nvSpPr>
        <p:spPr>
          <a:xfrm>
            <a:off x="5000040" y="4731840"/>
            <a:ext cx="21600" cy="2628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3276000" y="2376000"/>
            <a:ext cx="3475440" cy="1508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</a:t>
            </a:r>
            <a:r>
              <a:rPr b="1" lang="sv-SE" sz="2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Från bra till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i="1" lang="sv-SE" sz="44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Världsklass!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" name="Table 1"/>
          <p:cNvGraphicFramePr/>
          <p:nvPr/>
        </p:nvGraphicFramePr>
        <p:xfrm>
          <a:off x="594720" y="1534680"/>
          <a:ext cx="8858520" cy="4352400"/>
        </p:xfrm>
        <a:graphic>
          <a:graphicData uri="http://schemas.openxmlformats.org/drawingml/2006/table">
            <a:tbl>
              <a:tblPr/>
              <a:tblGrid>
                <a:gridCol w="2346120"/>
                <a:gridCol w="621000"/>
                <a:gridCol w="1643040"/>
                <a:gridCol w="765000"/>
                <a:gridCol w="806400"/>
                <a:gridCol w="724680"/>
                <a:gridCol w="794520"/>
                <a:gridCol w="1158120"/>
              </a:tblGrid>
              <a:tr h="317520"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sv-SE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Munka Ljungby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sv-SE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Båstad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sv-SE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Förslöv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sv-SE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Grevie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sv-SE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Laholm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sv-SE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Ängelholm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41280">
                <a:tc>
                  <a:txBody>
                    <a:bodyPr lIns="6120" rIns="6120" tIns="612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sv-SE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Inför besöket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sv-SE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Telefon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80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80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80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80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60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60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341280"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sv-SE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Mail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100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100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100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0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100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100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2d050"/>
                    </a:solidFill>
                  </a:tcPr>
                </a:tc>
              </a:tr>
              <a:tr h="282240"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41280">
                <a:tc>
                  <a:txBody>
                    <a:bodyPr lIns="6120" rIns="6120" tIns="612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sv-SE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Första intrycket/bemötande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100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50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83,3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100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33,3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0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</a:tr>
              <a:tr h="341280"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41280">
                <a:tc>
                  <a:txBody>
                    <a:bodyPr lIns="6120" rIns="6120" tIns="612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sv-SE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Försäljning/kompetence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38,5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57,7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19,2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7,7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42,3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19,2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</a:tr>
              <a:tr h="341280"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41280">
                <a:tc>
                  <a:txBody>
                    <a:bodyPr lIns="6120" rIns="6120" tIns="612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sv-SE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Helhetsintryck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81,8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77,3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40,9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36,4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40,9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18,2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</a:tr>
              <a:tr h="341280"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41280">
                <a:tc>
                  <a:txBody>
                    <a:bodyPr lIns="6120" rIns="6120" tIns="612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sv-SE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Betalning/sälj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0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66,7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33,3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0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50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0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</a:tr>
              <a:tr h="341280"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40200">
                <a:tc>
                  <a:txBody>
                    <a:bodyPr lIns="6120" rIns="6120" tIns="612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sv-SE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Totalt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60,9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68,1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42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29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46,4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lIns="6120" rIns="6120" tIns="612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v-SE" sz="1900" spc="-1" strike="noStrike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23,2</a:t>
                      </a:r>
                      <a:endParaRPr lang="sv-SE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86" name="TextShape 2"/>
          <p:cNvSpPr txBox="1"/>
          <p:nvPr/>
        </p:nvSpPr>
        <p:spPr>
          <a:xfrm>
            <a:off x="2573640" y="663120"/>
            <a:ext cx="5019480" cy="587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sv-SE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RESULTAT MYSTERY SHOPPER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468720" y="353880"/>
            <a:ext cx="9142560" cy="6856920"/>
          </a:xfrm>
          <a:prstGeom prst="rect">
            <a:avLst/>
          </a:prstGeom>
          <a:ln>
            <a:noFill/>
          </a:ln>
        </p:spPr>
      </p:pic>
      <p:pic>
        <p:nvPicPr>
          <p:cNvPr id="127" name="" descr=""/>
          <p:cNvPicPr/>
          <p:nvPr/>
        </p:nvPicPr>
        <p:blipFill>
          <a:blip r:embed="rId2"/>
          <a:stretch/>
        </p:blipFill>
        <p:spPr>
          <a:xfrm>
            <a:off x="5609880" y="1774080"/>
            <a:ext cx="3318120" cy="573624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468720" y="353880"/>
            <a:ext cx="9142560" cy="6856920"/>
          </a:xfrm>
          <a:prstGeom prst="rect">
            <a:avLst/>
          </a:prstGeom>
          <a:ln>
            <a:noFill/>
          </a:ln>
        </p:spPr>
      </p:pic>
      <p:pic>
        <p:nvPicPr>
          <p:cNvPr id="129" name="" descr=""/>
          <p:cNvPicPr/>
          <p:nvPr/>
        </p:nvPicPr>
        <p:blipFill>
          <a:blip r:embed="rId2"/>
          <a:stretch/>
        </p:blipFill>
        <p:spPr>
          <a:xfrm>
            <a:off x="468360" y="353880"/>
            <a:ext cx="9142560" cy="685692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>
            <a:off x="487080" y="344880"/>
            <a:ext cx="9142560" cy="685692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" descr=""/>
          <p:cNvPicPr/>
          <p:nvPr/>
        </p:nvPicPr>
        <p:blipFill>
          <a:blip r:embed="rId1"/>
          <a:stretch/>
        </p:blipFill>
        <p:spPr>
          <a:xfrm>
            <a:off x="468720" y="1430280"/>
            <a:ext cx="9142560" cy="5352120"/>
          </a:xfrm>
          <a:prstGeom prst="rect">
            <a:avLst/>
          </a:prstGeom>
          <a:ln>
            <a:noFill/>
          </a:ln>
        </p:spPr>
      </p:pic>
      <p:pic>
        <p:nvPicPr>
          <p:cNvPr id="132" name="" descr=""/>
          <p:cNvPicPr/>
          <p:nvPr/>
        </p:nvPicPr>
        <p:blipFill>
          <a:blip r:embed="rId2"/>
          <a:stretch/>
        </p:blipFill>
        <p:spPr>
          <a:xfrm>
            <a:off x="2302200" y="660960"/>
            <a:ext cx="5475960" cy="77112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" descr=""/>
          <p:cNvPicPr/>
          <p:nvPr/>
        </p:nvPicPr>
        <p:blipFill>
          <a:blip r:embed="rId1"/>
          <a:stretch/>
        </p:blipFill>
        <p:spPr>
          <a:xfrm>
            <a:off x="2052360" y="407520"/>
            <a:ext cx="5652000" cy="3902400"/>
          </a:xfrm>
          <a:prstGeom prst="rect">
            <a:avLst/>
          </a:prstGeom>
          <a:ln>
            <a:noFill/>
          </a:ln>
        </p:spPr>
      </p:pic>
      <p:sp>
        <p:nvSpPr>
          <p:cNvPr id="134" name="TextShape 1"/>
          <p:cNvSpPr txBox="1"/>
          <p:nvPr/>
        </p:nvSpPr>
        <p:spPr>
          <a:xfrm>
            <a:off x="411840" y="4529880"/>
            <a:ext cx="9292680" cy="179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1800" spc="-1" strike="noStrike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Trots att allt fler människor valt att bo i städer, vilket skapat nya livsmönster, är det viktigt </a:t>
            </a:r>
            <a:r>
              <a:rPr b="1" lang="sv-SE" sz="1800" spc="-1" strike="noStrike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
</a:t>
            </a:r>
            <a:r>
              <a:rPr b="1" lang="sv-SE" sz="1800" spc="-1" strike="noStrike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för oss att aldrig glömma den enkla bakgrund som företaget föddes ur.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r>
              <a:rPr b="1" lang="sv-SE" sz="1800" spc="-1" strike="noStrike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Att stå med fötterna på jorden, att känna sina kunder stora som små, att arbeta så att ett 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r>
              <a:rPr b="1" lang="sv-SE" sz="1800" spc="-1" strike="noStrike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handslag gäller lika bra som ett dokument. Det är grundläggande landsbygdsvärderingar </a:t>
            </a:r>
            <a:r>
              <a:rPr b="1" lang="sv-SE" sz="1800" spc="-1" strike="noStrike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
</a:t>
            </a:r>
            <a:r>
              <a:rPr b="1" lang="sv-SE" sz="1800" spc="-1" strike="noStrike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för företaget. 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5" name="TextShape 2"/>
          <p:cNvSpPr txBox="1"/>
          <p:nvPr/>
        </p:nvSpPr>
        <p:spPr>
          <a:xfrm>
            <a:off x="1944000" y="432000"/>
            <a:ext cx="5972040" cy="846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4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 </a:t>
            </a:r>
            <a:r>
              <a:rPr b="1" lang="sv-SE" sz="48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LANDSBYGDSIDEAL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36" name="" descr=""/>
          <p:cNvPicPr/>
          <p:nvPr/>
        </p:nvPicPr>
        <p:blipFill>
          <a:blip r:embed="rId2"/>
          <a:stretch/>
        </p:blipFill>
        <p:spPr>
          <a:xfrm>
            <a:off x="7380000" y="6588000"/>
            <a:ext cx="1692000" cy="302400"/>
          </a:xfrm>
          <a:prstGeom prst="rect">
            <a:avLst/>
          </a:prstGeom>
          <a:ln>
            <a:noFill/>
          </a:ln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2301840" y="516960"/>
            <a:ext cx="5475960" cy="771120"/>
          </a:xfrm>
          <a:prstGeom prst="rect">
            <a:avLst/>
          </a:prstGeom>
          <a:ln>
            <a:noFill/>
          </a:ln>
        </p:spPr>
      </p:pic>
      <p:sp>
        <p:nvSpPr>
          <p:cNvPr id="138" name="TextShape 1"/>
          <p:cNvSpPr txBox="1"/>
          <p:nvPr/>
        </p:nvSpPr>
        <p:spPr>
          <a:xfrm>
            <a:off x="720000" y="1620000"/>
            <a:ext cx="7454880" cy="112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Värdegrund</a:t>
            </a:r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
</a:t>
            </a:r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Fyra hörnstenar som följt med genom åren: Kärlek, energi, </a:t>
            </a:r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
</a:t>
            </a:r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långsiktighet och glädje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TextShape 2"/>
          <p:cNvSpPr txBox="1"/>
          <p:nvPr/>
        </p:nvSpPr>
        <p:spPr>
          <a:xfrm>
            <a:off x="720000" y="2880000"/>
            <a:ext cx="8928000" cy="1080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Vision</a:t>
            </a:r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
</a:t>
            </a:r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Vi vill vara den ledande bygghandeln inom vårt verksamhetsområde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TextShape 3"/>
          <p:cNvSpPr txBox="1"/>
          <p:nvPr/>
        </p:nvSpPr>
        <p:spPr>
          <a:xfrm>
            <a:off x="713520" y="3898800"/>
            <a:ext cx="8739360" cy="1820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Affärsidé 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-Våra kunder är hantverkare och medvetna konsumenter</a:t>
            </a:r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
</a:t>
            </a:r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som vill köpa kända fabrikat till marknadsanpassade priser.</a:t>
            </a:r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
</a:t>
            </a:r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-Ha medarbetare med rätt inställning, kunskap och servicekänsla.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sv-SE" sz="22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-Verka i landsbygdsmiljö efter de ideal där ett handslag gäller.</a:t>
            </a:r>
            <a:endParaRPr lang="sv-S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Application>LibreOffice/5.0.4.2$Windows_x86 LibreOffice_project/2b9802c1994aa0b7dc6079e128979269cf95bc78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2016-01-21T15:22:40Z</dcterms:created>
  <dc:language>sv-SE</dc:language>
  <cp:lastPrinted>2016-01-27T11:21:50Z</cp:lastPrinted>
  <dcterms:modified xsi:type="dcterms:W3CDTF">2016-01-27T14:45:05Z</dcterms:modified>
  <cp:revision>17</cp:revision>
  <dc:title>Arial Impress</dc:title>
</cp:coreProperties>
</file>